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1" r:id="rId9"/>
    <p:sldId id="270" r:id="rId10"/>
    <p:sldId id="262" r:id="rId11"/>
    <p:sldId id="263" r:id="rId12"/>
    <p:sldId id="265" r:id="rId13"/>
    <p:sldId id="266" r:id="rId14"/>
    <p:sldId id="267" r:id="rId15"/>
    <p:sldId id="268" r:id="rId16"/>
    <p:sldId id="264" r:id="rId17"/>
  </p:sldIdLst>
  <p:sldSz cx="18288000" cy="10287000"/>
  <p:notesSz cx="6858000" cy="9144000"/>
  <p:embeddedFontLst>
    <p:embeddedFont>
      <p:font typeface="Agrandir Medium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Public Sans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bedita Das" userId="20e87dfa945dbfc1" providerId="LiveId" clId="{84E00831-0548-4B9A-957D-A5035BB74EFF}"/>
    <pc:docChg chg="undo custSel addSld modSld">
      <pc:chgData name="Nibedita Das" userId="20e87dfa945dbfc1" providerId="LiveId" clId="{84E00831-0548-4B9A-957D-A5035BB74EFF}" dt="2025-12-07T15:54:03.681" v="128" actId="1076"/>
      <pc:docMkLst>
        <pc:docMk/>
      </pc:docMkLst>
      <pc:sldChg chg="addSp delSp modSp mod">
        <pc:chgData name="Nibedita Das" userId="20e87dfa945dbfc1" providerId="LiveId" clId="{84E00831-0548-4B9A-957D-A5035BB74EFF}" dt="2025-12-05T09:45:28.421" v="2" actId="14100"/>
        <pc:sldMkLst>
          <pc:docMk/>
          <pc:sldMk cId="0" sldId="258"/>
        </pc:sldMkLst>
        <pc:spChg chg="del">
          <ac:chgData name="Nibedita Das" userId="20e87dfa945dbfc1" providerId="LiveId" clId="{84E00831-0548-4B9A-957D-A5035BB74EFF}" dt="2025-12-05T09:45:22.927" v="0" actId="21"/>
          <ac:spMkLst>
            <pc:docMk/>
            <pc:sldMk cId="0" sldId="258"/>
            <ac:spMk id="2" creationId="{00000000-0000-0000-0000-000000000000}"/>
          </ac:spMkLst>
        </pc:spChg>
        <pc:spChg chg="add mod">
          <ac:chgData name="Nibedita Das" userId="20e87dfa945dbfc1" providerId="LiveId" clId="{84E00831-0548-4B9A-957D-A5035BB74EFF}" dt="2025-12-05T09:45:28.421" v="2" actId="14100"/>
          <ac:spMkLst>
            <pc:docMk/>
            <pc:sldMk cId="0" sldId="258"/>
            <ac:spMk id="3" creationId="{DA493B35-1BBC-4C0E-897D-2576DBC1214B}"/>
          </ac:spMkLst>
        </pc:spChg>
      </pc:sldChg>
      <pc:sldChg chg="addSp delSp modSp new mod">
        <pc:chgData name="Nibedita Das" userId="20e87dfa945dbfc1" providerId="LiveId" clId="{84E00831-0548-4B9A-957D-A5035BB74EFF}" dt="2025-12-07T15:48:34.337" v="69" actId="113"/>
        <pc:sldMkLst>
          <pc:docMk/>
          <pc:sldMk cId="3827087134" sldId="269"/>
        </pc:sldMkLst>
        <pc:spChg chg="add mod">
          <ac:chgData name="Nibedita Das" userId="20e87dfa945dbfc1" providerId="LiveId" clId="{84E00831-0548-4B9A-957D-A5035BB74EFF}" dt="2025-12-07T15:45:19.910" v="26" actId="1076"/>
          <ac:spMkLst>
            <pc:docMk/>
            <pc:sldMk cId="3827087134" sldId="269"/>
            <ac:spMk id="3" creationId="{41ADEB6B-03B8-4BB3-9DB8-50599ED370D8}"/>
          </ac:spMkLst>
        </pc:spChg>
        <pc:spChg chg="add del mod">
          <ac:chgData name="Nibedita Das" userId="20e87dfa945dbfc1" providerId="LiveId" clId="{84E00831-0548-4B9A-957D-A5035BB74EFF}" dt="2025-12-07T15:45:20.477" v="28"/>
          <ac:spMkLst>
            <pc:docMk/>
            <pc:sldMk cId="3827087134" sldId="269"/>
            <ac:spMk id="5" creationId="{E8EE6BCA-1E03-420F-91E7-D07572F626B1}"/>
          </ac:spMkLst>
        </pc:spChg>
        <pc:spChg chg="add mod">
          <ac:chgData name="Nibedita Das" userId="20e87dfa945dbfc1" providerId="LiveId" clId="{84E00831-0548-4B9A-957D-A5035BB74EFF}" dt="2025-12-07T15:48:34.337" v="69" actId="113"/>
          <ac:spMkLst>
            <pc:docMk/>
            <pc:sldMk cId="3827087134" sldId="269"/>
            <ac:spMk id="6" creationId="{89A50BB2-22EE-40D6-A3E4-62FC895BE157}"/>
          </ac:spMkLst>
        </pc:spChg>
        <pc:inkChg chg="add del">
          <ac:chgData name="Nibedita Das" userId="20e87dfa945dbfc1" providerId="LiveId" clId="{84E00831-0548-4B9A-957D-A5035BB74EFF}" dt="2025-12-07T15:44:34.487" v="5" actId="9405"/>
          <ac:inkMkLst>
            <pc:docMk/>
            <pc:sldMk cId="3827087134" sldId="269"/>
            <ac:inkMk id="2" creationId="{1711AE03-59D9-4638-A351-F7ACDF87C9D4}"/>
          </ac:inkMkLst>
        </pc:inkChg>
      </pc:sldChg>
      <pc:sldChg chg="addSp modSp new mod">
        <pc:chgData name="Nibedita Das" userId="20e87dfa945dbfc1" providerId="LiveId" clId="{84E00831-0548-4B9A-957D-A5035BB74EFF}" dt="2025-12-07T15:51:00.031" v="99" actId="207"/>
        <pc:sldMkLst>
          <pc:docMk/>
          <pc:sldMk cId="2030622178" sldId="270"/>
        </pc:sldMkLst>
        <pc:spChg chg="add mod">
          <ac:chgData name="Nibedita Das" userId="20e87dfa945dbfc1" providerId="LiveId" clId="{84E00831-0548-4B9A-957D-A5035BB74EFF}" dt="2025-12-07T15:49:09.666" v="74" actId="1076"/>
          <ac:spMkLst>
            <pc:docMk/>
            <pc:sldMk cId="2030622178" sldId="270"/>
            <ac:spMk id="3" creationId="{82AA76CA-D9E5-4310-9AC2-49DEFE3629CE}"/>
          </ac:spMkLst>
        </pc:spChg>
        <pc:spChg chg="add mod">
          <ac:chgData name="Nibedita Das" userId="20e87dfa945dbfc1" providerId="LiveId" clId="{84E00831-0548-4B9A-957D-A5035BB74EFF}" dt="2025-12-07T15:51:00.031" v="99" actId="207"/>
          <ac:spMkLst>
            <pc:docMk/>
            <pc:sldMk cId="2030622178" sldId="270"/>
            <ac:spMk id="4" creationId="{327A00EF-B2D0-4362-B0B9-F7C860C9A5C7}"/>
          </ac:spMkLst>
        </pc:spChg>
      </pc:sldChg>
      <pc:sldChg chg="addSp modSp new mod">
        <pc:chgData name="Nibedita Das" userId="20e87dfa945dbfc1" providerId="LiveId" clId="{84E00831-0548-4B9A-957D-A5035BB74EFF}" dt="2025-12-07T15:54:03.681" v="128" actId="1076"/>
        <pc:sldMkLst>
          <pc:docMk/>
          <pc:sldMk cId="1029320313" sldId="271"/>
        </pc:sldMkLst>
        <pc:spChg chg="add mod">
          <ac:chgData name="Nibedita Das" userId="20e87dfa945dbfc1" providerId="LiveId" clId="{84E00831-0548-4B9A-957D-A5035BB74EFF}" dt="2025-12-07T15:52:59.407" v="102" actId="1076"/>
          <ac:spMkLst>
            <pc:docMk/>
            <pc:sldMk cId="1029320313" sldId="271"/>
            <ac:spMk id="2" creationId="{204949F4-4988-4595-B2D5-F91B8A385162}"/>
          </ac:spMkLst>
        </pc:spChg>
        <pc:spChg chg="add mod">
          <ac:chgData name="Nibedita Das" userId="20e87dfa945dbfc1" providerId="LiveId" clId="{84E00831-0548-4B9A-957D-A5035BB74EFF}" dt="2025-12-07T15:54:03.681" v="128" actId="1076"/>
          <ac:spMkLst>
            <pc:docMk/>
            <pc:sldMk cId="1029320313" sldId="271"/>
            <ac:spMk id="3" creationId="{8263060B-96C5-45F0-A7FC-F0DE1396344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02221"/>
            <a:ext cx="8841904" cy="9682557"/>
            <a:chOff x="0" y="0"/>
            <a:chExt cx="2328732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59783" y="2041700"/>
            <a:ext cx="6810338" cy="6203599"/>
          </a:xfrm>
          <a:custGeom>
            <a:avLst/>
            <a:gdLst/>
            <a:ahLst/>
            <a:cxnLst/>
            <a:rect l="l" t="t" r="r" b="b"/>
            <a:pathLst>
              <a:path w="6810338" h="6203599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1028700"/>
            <a:ext cx="728006" cy="772980"/>
          </a:xfrm>
          <a:custGeom>
            <a:avLst/>
            <a:gdLst/>
            <a:ahLst/>
            <a:cxnLst/>
            <a:rect l="l" t="t" r="r" b="b"/>
            <a:pathLst>
              <a:path w="728006" h="772980">
                <a:moveTo>
                  <a:pt x="0" y="0"/>
                </a:moveTo>
                <a:lnTo>
                  <a:pt x="728006" y="0"/>
                </a:lnTo>
                <a:lnTo>
                  <a:pt x="728006" y="772980"/>
                </a:lnTo>
                <a:lnTo>
                  <a:pt x="0" y="772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3122093"/>
            <a:ext cx="6351124" cy="2613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10"/>
              </a:lnSpc>
            </a:pPr>
            <a:r>
              <a:rPr lang="en-US" sz="6989" spc="-67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Hospital Patient Management  System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15825" y="1254217"/>
            <a:ext cx="3095757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CSE311: DBMS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85160" y="7979466"/>
            <a:ext cx="2261270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Nibedita  Das                 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85160" y="8482387"/>
            <a:ext cx="2261270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Tanim  Ahmed                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85160" y="8981218"/>
            <a:ext cx="2849655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Md.  Sajidul  Islam                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58664" y="7965229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2411860042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58664" y="8490578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2312597042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58664" y="9015217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2121935642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85160" y="7089896"/>
            <a:ext cx="7527889" cy="49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68"/>
              </a:lnSpc>
            </a:pPr>
            <a:r>
              <a:rPr lang="en-US" sz="3945" spc="-323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42034" y="941454"/>
            <a:ext cx="14904855" cy="4202046"/>
            <a:chOff x="0" y="0"/>
            <a:chExt cx="4864000" cy="1371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4000" cy="1371282"/>
            </a:xfrm>
            <a:custGeom>
              <a:avLst/>
              <a:gdLst/>
              <a:ahLst/>
              <a:cxnLst/>
              <a:rect l="l" t="t" r="r" b="b"/>
              <a:pathLst>
                <a:path w="4864000" h="1371282">
                  <a:moveTo>
                    <a:pt x="7791" y="0"/>
                  </a:moveTo>
                  <a:lnTo>
                    <a:pt x="4856209" y="0"/>
                  </a:lnTo>
                  <a:cubicBezTo>
                    <a:pt x="4860512" y="0"/>
                    <a:pt x="4864000" y="3488"/>
                    <a:pt x="4864000" y="7791"/>
                  </a:cubicBezTo>
                  <a:lnTo>
                    <a:pt x="4864000" y="1363490"/>
                  </a:lnTo>
                  <a:cubicBezTo>
                    <a:pt x="4864000" y="1367793"/>
                    <a:pt x="4860512" y="1371282"/>
                    <a:pt x="4856209" y="1371282"/>
                  </a:cubicBezTo>
                  <a:lnTo>
                    <a:pt x="7791" y="1371282"/>
                  </a:lnTo>
                  <a:cubicBezTo>
                    <a:pt x="3488" y="1371282"/>
                    <a:pt x="0" y="1367793"/>
                    <a:pt x="0" y="1363490"/>
                  </a:cubicBezTo>
                  <a:lnTo>
                    <a:pt x="0" y="7791"/>
                  </a:lnTo>
                  <a:cubicBezTo>
                    <a:pt x="0" y="3488"/>
                    <a:pt x="3488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64000" cy="1409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3825" y="1039906"/>
            <a:ext cx="14741272" cy="4005143"/>
          </a:xfrm>
          <a:custGeom>
            <a:avLst/>
            <a:gdLst/>
            <a:ahLst/>
            <a:cxnLst/>
            <a:rect l="l" t="t" r="r" b="b"/>
            <a:pathLst>
              <a:path w="14741272" h="4005143">
                <a:moveTo>
                  <a:pt x="0" y="0"/>
                </a:moveTo>
                <a:lnTo>
                  <a:pt x="14741272" y="0"/>
                </a:lnTo>
                <a:lnTo>
                  <a:pt x="14741272" y="4005143"/>
                </a:lnTo>
                <a:lnTo>
                  <a:pt x="0" y="4005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99" r="-2235" b="-1020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94929" y="44196"/>
            <a:ext cx="16131522" cy="782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60"/>
              </a:lnSpc>
            </a:pPr>
            <a:r>
              <a:rPr lang="en-US" sz="6000" spc="-576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Sample:  SQL queries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807383" y="5238750"/>
            <a:ext cx="10739506" cy="4759100"/>
            <a:chOff x="0" y="0"/>
            <a:chExt cx="3504694" cy="15530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504694" cy="1553069"/>
            </a:xfrm>
            <a:custGeom>
              <a:avLst/>
              <a:gdLst/>
              <a:ahLst/>
              <a:cxnLst/>
              <a:rect l="l" t="t" r="r" b="b"/>
              <a:pathLst>
                <a:path w="3504694" h="1553069">
                  <a:moveTo>
                    <a:pt x="10813" y="0"/>
                  </a:moveTo>
                  <a:lnTo>
                    <a:pt x="3493881" y="0"/>
                  </a:lnTo>
                  <a:cubicBezTo>
                    <a:pt x="3496749" y="0"/>
                    <a:pt x="3499499" y="1139"/>
                    <a:pt x="3501527" y="3167"/>
                  </a:cubicBezTo>
                  <a:cubicBezTo>
                    <a:pt x="3503555" y="5195"/>
                    <a:pt x="3504694" y="7945"/>
                    <a:pt x="3504694" y="10813"/>
                  </a:cubicBezTo>
                  <a:lnTo>
                    <a:pt x="3504694" y="1542256"/>
                  </a:lnTo>
                  <a:cubicBezTo>
                    <a:pt x="3504694" y="1548227"/>
                    <a:pt x="3499853" y="1553069"/>
                    <a:pt x="3493881" y="1553069"/>
                  </a:cubicBezTo>
                  <a:lnTo>
                    <a:pt x="10813" y="1553069"/>
                  </a:lnTo>
                  <a:cubicBezTo>
                    <a:pt x="7945" y="1553069"/>
                    <a:pt x="5195" y="1551929"/>
                    <a:pt x="3167" y="1549902"/>
                  </a:cubicBezTo>
                  <a:cubicBezTo>
                    <a:pt x="1139" y="1547874"/>
                    <a:pt x="0" y="1545123"/>
                    <a:pt x="0" y="1542256"/>
                  </a:cubicBezTo>
                  <a:lnTo>
                    <a:pt x="0" y="10813"/>
                  </a:lnTo>
                  <a:cubicBezTo>
                    <a:pt x="0" y="7945"/>
                    <a:pt x="1139" y="5195"/>
                    <a:pt x="3167" y="3167"/>
                  </a:cubicBezTo>
                  <a:cubicBezTo>
                    <a:pt x="5195" y="1139"/>
                    <a:pt x="7945" y="0"/>
                    <a:pt x="10813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504694" cy="1591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5984730" y="5262246"/>
            <a:ext cx="10384812" cy="4712108"/>
          </a:xfrm>
          <a:custGeom>
            <a:avLst/>
            <a:gdLst/>
            <a:ahLst/>
            <a:cxnLst/>
            <a:rect l="l" t="t" r="r" b="b"/>
            <a:pathLst>
              <a:path w="10384812" h="4712108">
                <a:moveTo>
                  <a:pt x="0" y="0"/>
                </a:moveTo>
                <a:lnTo>
                  <a:pt x="10384811" y="0"/>
                </a:lnTo>
                <a:lnTo>
                  <a:pt x="10384811" y="4712108"/>
                </a:lnTo>
                <a:lnTo>
                  <a:pt x="0" y="47121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94929" y="5874653"/>
            <a:ext cx="4449005" cy="4412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27"/>
              </a:lnSpc>
            </a:pPr>
            <a:r>
              <a:rPr lang="en-US" sz="5132" spc="-492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List all staff members who joined between the years 2019 and 2021 (inclusive)</a:t>
            </a:r>
          </a:p>
          <a:p>
            <a:pPr marL="0" lvl="0" indent="0" algn="ctr">
              <a:lnSpc>
                <a:spcPts val="4927"/>
              </a:lnSpc>
            </a:pPr>
            <a:endParaRPr lang="en-US" sz="5132" spc="-492">
              <a:solidFill>
                <a:srgbClr val="FBF6F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3142" y="2850713"/>
            <a:ext cx="8627933" cy="6660629"/>
            <a:chOff x="0" y="0"/>
            <a:chExt cx="2815611" cy="21736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15611" cy="2173607"/>
            </a:xfrm>
            <a:custGeom>
              <a:avLst/>
              <a:gdLst/>
              <a:ahLst/>
              <a:cxnLst/>
              <a:rect l="l" t="t" r="r" b="b"/>
              <a:pathLst>
                <a:path w="2815611" h="2173607">
                  <a:moveTo>
                    <a:pt x="13460" y="0"/>
                  </a:moveTo>
                  <a:lnTo>
                    <a:pt x="2802151" y="0"/>
                  </a:lnTo>
                  <a:cubicBezTo>
                    <a:pt x="2809585" y="0"/>
                    <a:pt x="2815611" y="6026"/>
                    <a:pt x="2815611" y="13460"/>
                  </a:cubicBezTo>
                  <a:lnTo>
                    <a:pt x="2815611" y="2160148"/>
                  </a:lnTo>
                  <a:cubicBezTo>
                    <a:pt x="2815611" y="2167581"/>
                    <a:pt x="2809585" y="2173607"/>
                    <a:pt x="2802151" y="2173607"/>
                  </a:cubicBezTo>
                  <a:lnTo>
                    <a:pt x="13460" y="2173607"/>
                  </a:lnTo>
                  <a:cubicBezTo>
                    <a:pt x="6026" y="2173607"/>
                    <a:pt x="0" y="2167581"/>
                    <a:pt x="0" y="2160148"/>
                  </a:cubicBezTo>
                  <a:lnTo>
                    <a:pt x="0" y="13460"/>
                  </a:lnTo>
                  <a:cubicBezTo>
                    <a:pt x="0" y="6026"/>
                    <a:pt x="6026" y="0"/>
                    <a:pt x="1346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15611" cy="22117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07308" y="527530"/>
            <a:ext cx="6051992" cy="5945228"/>
            <a:chOff x="0" y="0"/>
            <a:chExt cx="1974987" cy="19401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74987" cy="1940146"/>
            </a:xfrm>
            <a:custGeom>
              <a:avLst/>
              <a:gdLst/>
              <a:ahLst/>
              <a:cxnLst/>
              <a:rect l="l" t="t" r="r" b="b"/>
              <a:pathLst>
                <a:path w="1974987" h="1940146">
                  <a:moveTo>
                    <a:pt x="19189" y="0"/>
                  </a:moveTo>
                  <a:lnTo>
                    <a:pt x="1955798" y="0"/>
                  </a:lnTo>
                  <a:cubicBezTo>
                    <a:pt x="1960887" y="0"/>
                    <a:pt x="1965768" y="2022"/>
                    <a:pt x="1969367" y="5620"/>
                  </a:cubicBezTo>
                  <a:cubicBezTo>
                    <a:pt x="1972965" y="9219"/>
                    <a:pt x="1974987" y="14099"/>
                    <a:pt x="1974987" y="19189"/>
                  </a:cubicBezTo>
                  <a:lnTo>
                    <a:pt x="1974987" y="1920957"/>
                  </a:lnTo>
                  <a:cubicBezTo>
                    <a:pt x="1974987" y="1931555"/>
                    <a:pt x="1966396" y="1940146"/>
                    <a:pt x="1955798" y="1940146"/>
                  </a:cubicBezTo>
                  <a:lnTo>
                    <a:pt x="19189" y="1940146"/>
                  </a:lnTo>
                  <a:cubicBezTo>
                    <a:pt x="8591" y="1940146"/>
                    <a:pt x="0" y="1931555"/>
                    <a:pt x="0" y="1920957"/>
                  </a:cubicBezTo>
                  <a:lnTo>
                    <a:pt x="0" y="19189"/>
                  </a:lnTo>
                  <a:cubicBezTo>
                    <a:pt x="0" y="8591"/>
                    <a:pt x="8591" y="0"/>
                    <a:pt x="19189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74987" cy="19782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10750" y="2983389"/>
            <a:ext cx="8412716" cy="6395278"/>
          </a:xfrm>
          <a:custGeom>
            <a:avLst/>
            <a:gdLst/>
            <a:ahLst/>
            <a:cxnLst/>
            <a:rect l="l" t="t" r="r" b="b"/>
            <a:pathLst>
              <a:path w="8412716" h="6395278">
                <a:moveTo>
                  <a:pt x="0" y="0"/>
                </a:moveTo>
                <a:lnTo>
                  <a:pt x="8412716" y="0"/>
                </a:lnTo>
                <a:lnTo>
                  <a:pt x="8412716" y="6395278"/>
                </a:lnTo>
                <a:lnTo>
                  <a:pt x="0" y="63952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1" t="-2750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310045" y="635233"/>
            <a:ext cx="5846518" cy="5729821"/>
          </a:xfrm>
          <a:custGeom>
            <a:avLst/>
            <a:gdLst/>
            <a:ahLst/>
            <a:cxnLst/>
            <a:rect l="l" t="t" r="r" b="b"/>
            <a:pathLst>
              <a:path w="5846518" h="5729821">
                <a:moveTo>
                  <a:pt x="0" y="0"/>
                </a:moveTo>
                <a:lnTo>
                  <a:pt x="5846518" y="0"/>
                </a:lnTo>
                <a:lnTo>
                  <a:pt x="5846518" y="5729822"/>
                </a:lnTo>
                <a:lnTo>
                  <a:pt x="0" y="5729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-2848653" y="681798"/>
            <a:ext cx="16131522" cy="81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2"/>
              </a:lnSpc>
            </a:pPr>
            <a:r>
              <a:rPr lang="en-US" sz="6200" spc="-595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Sample:  SQL queries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41216" y="7152898"/>
            <a:ext cx="6784177" cy="2358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63"/>
              </a:lnSpc>
            </a:pPr>
            <a:r>
              <a:rPr lang="en-US" sz="4753" spc="-456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List all patients whose address is outside Dhaka and whose date of birth is before   1 January 1990.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175FF7-4008-49CB-83A1-035F3B3F4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38300"/>
            <a:ext cx="15250782" cy="81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3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406453-D047-46BC-B3F1-79FE9097F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47900"/>
            <a:ext cx="14325600" cy="759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4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6E7577-F759-40EA-B6E1-9360BC339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308" y="1457984"/>
            <a:ext cx="8725384" cy="73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51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85624D-5E64-435B-AB90-5510F9E5E1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32" y="1790700"/>
            <a:ext cx="14051336" cy="70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884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40829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2554807"/>
            <a:ext cx="6956263" cy="5510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257"/>
              </a:lnSpc>
            </a:pPr>
            <a:r>
              <a:rPr lang="en-US" sz="14852" spc="-1425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id="6" name="Freeform 6"/>
          <p:cNvSpPr/>
          <p:nvPr/>
        </p:nvSpPr>
        <p:spPr>
          <a:xfrm>
            <a:off x="9977595" y="1415190"/>
            <a:ext cx="7174715" cy="7200900"/>
          </a:xfrm>
          <a:custGeom>
            <a:avLst/>
            <a:gdLst/>
            <a:ahLst/>
            <a:cxnLst/>
            <a:rect l="l" t="t" r="r" b="b"/>
            <a:pathLst>
              <a:path w="7174715" h="7200900">
                <a:moveTo>
                  <a:pt x="0" y="0"/>
                </a:moveTo>
                <a:lnTo>
                  <a:pt x="7174714" y="0"/>
                </a:lnTo>
                <a:lnTo>
                  <a:pt x="7174714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2526" y="2227269"/>
            <a:ext cx="9432257" cy="240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72"/>
              </a:lnSpc>
            </a:pPr>
            <a:r>
              <a:rPr lang="en-US" sz="4866" spc="-467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Introduction:  This project aims to build a Hospital Management System using DBMS principles.</a:t>
            </a:r>
          </a:p>
          <a:p>
            <a:pPr marL="0" lvl="0" indent="0" algn="l">
              <a:lnSpc>
                <a:spcPts val="4672"/>
              </a:lnSpc>
            </a:pPr>
            <a:endParaRPr lang="en-US" sz="4866" spc="-467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52526" y="4596819"/>
            <a:ext cx="8565703" cy="247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21"/>
              </a:lnSpc>
            </a:pPr>
            <a:r>
              <a:rPr lang="en-US" sz="2958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It organizes and manages key hospital information through a structured relational database to ensure accuracy, efficiency, and smooth workflow.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784783" y="1365020"/>
            <a:ext cx="7097287" cy="2434044"/>
            <a:chOff x="0" y="0"/>
            <a:chExt cx="2213460" cy="7591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784783" y="3925191"/>
            <a:ext cx="7097287" cy="2434044"/>
            <a:chOff x="0" y="0"/>
            <a:chExt cx="2213460" cy="7591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784783" y="6487936"/>
            <a:ext cx="7097287" cy="2434044"/>
            <a:chOff x="0" y="0"/>
            <a:chExt cx="2213460" cy="7591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379423" y="7166795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03.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211363" y="6640336"/>
            <a:ext cx="3945453" cy="215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Syst</a:t>
            </a: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em Implementation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MySQL used to create and store relational data.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PHP and HTML used to build a user-friendly interface for interacting with the database.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310748" y="4639875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211363" y="4027783"/>
            <a:ext cx="3945453" cy="2461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</a:t>
            </a: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ore Hospital Operations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Manages patient records, doctor information, appointments, admissions, treatments, lab tests, and prescriptions.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Ensures secure, fast, and error-free handling of hospital data.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310748" y="2043880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01.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142687" y="1511557"/>
            <a:ext cx="4474739" cy="215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 Database Design &amp; Modeling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ER Diagram identifies all major entities (Patient, Doctor, Staff, Appointment, Billing).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Relational schema converts the ERD into normalized tables for accurate data storage.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A493B35-1BBC-4C0E-897D-2576DBC1214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9869642">
                <a:moveTo>
                  <a:pt x="0" y="0"/>
                </a:moveTo>
                <a:lnTo>
                  <a:pt x="18288000" y="0"/>
                </a:lnTo>
                <a:lnTo>
                  <a:pt x="18288000" y="9869642"/>
                </a:lnTo>
                <a:lnTo>
                  <a:pt x="0" y="9869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5" t="-657" b="-657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94176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4344417"/>
            <a:ext cx="16230600" cy="1446401"/>
            <a:chOff x="0" y="0"/>
            <a:chExt cx="5296639" cy="47201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6011894"/>
            <a:ext cx="16230600" cy="1446401"/>
            <a:chOff x="0" y="0"/>
            <a:chExt cx="5296639" cy="47201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7662135"/>
            <a:ext cx="16230600" cy="1446401"/>
            <a:chOff x="0" y="0"/>
            <a:chExt cx="5296639" cy="4720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-285670" y="8201244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04.  Ward (ward_id PK, ward_name, department_id FK, total_beds)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-1053828" y="6530459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03.  Department (department_id PK, dept_name, location)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639145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02.  Staff (staff_id PK, first_name, last_name, dob, gender, category, phone, email, address, department_id FK, joined_date, salary)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835" y="2982100"/>
            <a:ext cx="15491661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01.  Patient (patient_id PK, first_name, last_name, gender, date_of_birth,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phone, email, address, blood_group)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1491339"/>
            <a:ext cx="16230600" cy="78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84"/>
              </a:lnSpc>
            </a:pPr>
            <a:r>
              <a:rPr lang="en-US" sz="6025" spc="-578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Relational Schema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9464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8058" y="1548029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05.  Room (room_number PK, room_type, department_id FK, availability)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704465"/>
            <a:ext cx="16230600" cy="1446401"/>
            <a:chOff x="0" y="0"/>
            <a:chExt cx="5296639" cy="4720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2999192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06.  Doctor (doctor_id PK, f_name, l_name, gender, dob, specialization,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phone, email, department_id FK)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4379465"/>
            <a:ext cx="16230600" cy="1446401"/>
            <a:chOff x="0" y="0"/>
            <a:chExt cx="5296639" cy="4720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-2356775" y="4893815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07.  Lab_Test (test_id PK, test_name, price)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6054466"/>
            <a:ext cx="16230600" cy="1446401"/>
            <a:chOff x="0" y="0"/>
            <a:chExt cx="5296639" cy="47201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38058" y="6573031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08.  Lab_Report (report_id PK, patient_id FK, test_id FK, test_date, result)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28700" y="7729466"/>
            <a:ext cx="16230600" cy="1446401"/>
            <a:chOff x="0" y="0"/>
            <a:chExt cx="5296639" cy="4720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-333281" y="8024194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09.  Appointment (appointment_id PK, patient_id FK, doctor_id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appointment_datetime, reason, status)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9464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523728" y="1324192"/>
            <a:ext cx="15682107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10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Admission (admission_id PK, patient_id FK, room_number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                         admission_date, discharge_date, diagnosis)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704465"/>
            <a:ext cx="16230600" cy="1446401"/>
            <a:chOff x="0" y="0"/>
            <a:chExt cx="5296639" cy="4720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-523728" y="2998645"/>
            <a:ext cx="15491661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11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Treatment (treatment_id PK, admission_id FK, doctor_id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details, treating_date)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028700" y="4379465"/>
            <a:ext cx="16230600" cy="1446401"/>
            <a:chOff x="0" y="0"/>
            <a:chExt cx="5296639" cy="4720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-1356931" y="4898030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12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Medicine (medicine_id PK, name, description, price)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6054466"/>
            <a:ext cx="16230600" cy="1446401"/>
            <a:chOff x="0" y="0"/>
            <a:chExt cx="5296639" cy="47201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-785592" y="6349741"/>
            <a:ext cx="16896203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13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Prescription (prescription_id PK, treatment_id FK, medicine_id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dosage, frequency, duration)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8" name="Group 18"/>
          <p:cNvGrpSpPr/>
          <p:nvPr/>
        </p:nvGrpSpPr>
        <p:grpSpPr>
          <a:xfrm>
            <a:off x="1028700" y="7729466"/>
            <a:ext cx="16230600" cy="1446401"/>
            <a:chOff x="0" y="0"/>
            <a:chExt cx="5296639" cy="4720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18951" y="8024194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14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Invoice (invoice_id PK, patient_id FK, admission_id FK,  appointment_id FK, total_amount, status, issued_date)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1ADEB6B-03B8-4BB3-9DB8-50599ED370D8}"/>
              </a:ext>
            </a:extLst>
          </p:cNvPr>
          <p:cNvSpPr txBox="1"/>
          <p:nvPr/>
        </p:nvSpPr>
        <p:spPr>
          <a:xfrm>
            <a:off x="7010400" y="571500"/>
            <a:ext cx="34177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Normalization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A50BB2-22EE-40D6-A3E4-62FC895BE157}"/>
              </a:ext>
            </a:extLst>
          </p:cNvPr>
          <p:cNvSpPr txBox="1"/>
          <p:nvPr/>
        </p:nvSpPr>
        <p:spPr>
          <a:xfrm>
            <a:off x="1524000" y="1562100"/>
            <a:ext cx="15621000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PATIENT TABLE – Normalization </a:t>
            </a:r>
          </a:p>
          <a:p>
            <a:r>
              <a:rPr lang="en-US" sz="3200" dirty="0"/>
              <a:t>Steps</a:t>
            </a:r>
          </a:p>
          <a:p>
            <a:r>
              <a:rPr lang="en-US" sz="3200" dirty="0"/>
              <a:t>Patient(</a:t>
            </a:r>
            <a:r>
              <a:rPr lang="en-US" sz="3200" dirty="0" err="1"/>
              <a:t>patient_id</a:t>
            </a:r>
            <a:r>
              <a:rPr lang="en-US" sz="3200" dirty="0"/>
              <a:t>, </a:t>
            </a:r>
            <a:r>
              <a:rPr lang="en-US" sz="3200" dirty="0" err="1"/>
              <a:t>first_name</a:t>
            </a:r>
            <a:r>
              <a:rPr lang="en-US" sz="3200" dirty="0"/>
              <a:t>, </a:t>
            </a:r>
            <a:r>
              <a:rPr lang="en-US" sz="3200" dirty="0" err="1"/>
              <a:t>last_name</a:t>
            </a:r>
            <a:r>
              <a:rPr lang="en-US" sz="3200" dirty="0"/>
              <a:t>, dob, gender, phone, address)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1NF</a:t>
            </a:r>
          </a:p>
          <a:p>
            <a:r>
              <a:rPr lang="en-US" sz="3200" dirty="0"/>
              <a:t>All values are atomic, no repeating groups.</a:t>
            </a:r>
          </a:p>
          <a:p>
            <a:r>
              <a:rPr lang="en-US" sz="3200" dirty="0"/>
              <a:t>→ Already in 1NF.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2NF</a:t>
            </a:r>
          </a:p>
          <a:p>
            <a:r>
              <a:rPr lang="en-US" sz="3200" dirty="0"/>
              <a:t>Primary key = </a:t>
            </a:r>
            <a:r>
              <a:rPr lang="en-US" sz="3200" dirty="0" err="1"/>
              <a:t>patient_id</a:t>
            </a:r>
            <a:r>
              <a:rPr lang="en-US" sz="3200" dirty="0"/>
              <a:t> (single attribute)</a:t>
            </a:r>
          </a:p>
          <a:p>
            <a:r>
              <a:rPr lang="en-US" sz="3200" dirty="0"/>
              <a:t>→ No partial dependency.</a:t>
            </a:r>
          </a:p>
          <a:p>
            <a:r>
              <a:rPr lang="en-US" sz="3200" dirty="0"/>
              <a:t>→ Already 2NF.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3NF</a:t>
            </a:r>
          </a:p>
          <a:p>
            <a:r>
              <a:rPr lang="en-US" sz="3200" dirty="0"/>
              <a:t>No transitive dependencies.</a:t>
            </a:r>
          </a:p>
          <a:p>
            <a:r>
              <a:rPr lang="en-US" sz="3200" dirty="0"/>
              <a:t>→ Already 3NF.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BCNF</a:t>
            </a:r>
          </a:p>
          <a:p>
            <a:r>
              <a:rPr lang="en-US" sz="3200" dirty="0"/>
              <a:t>Every determinant is a candidate key.</a:t>
            </a:r>
          </a:p>
          <a:p>
            <a:r>
              <a:rPr lang="en-US" sz="3200" dirty="0"/>
              <a:t>→ </a:t>
            </a:r>
            <a:r>
              <a:rPr lang="en-US" sz="3200" dirty="0" err="1"/>
              <a:t>patient_id</a:t>
            </a:r>
            <a:r>
              <a:rPr lang="en-US" sz="3200" dirty="0"/>
              <a:t> determines all.</a:t>
            </a:r>
          </a:p>
          <a:p>
            <a:r>
              <a:rPr lang="en-US" sz="3200" dirty="0"/>
              <a:t>→ BCNF satisfied.</a:t>
            </a:r>
          </a:p>
        </p:txBody>
      </p:sp>
    </p:spTree>
    <p:extLst>
      <p:ext uri="{BB962C8B-B14F-4D97-AF65-F5344CB8AC3E}">
        <p14:creationId xmlns:p14="http://schemas.microsoft.com/office/powerpoint/2010/main" val="3827087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4949F4-4988-4595-B2D5-F91B8A385162}"/>
              </a:ext>
            </a:extLst>
          </p:cNvPr>
          <p:cNvSpPr txBox="1"/>
          <p:nvPr/>
        </p:nvSpPr>
        <p:spPr>
          <a:xfrm>
            <a:off x="7239000" y="266700"/>
            <a:ext cx="341773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Normalization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63060B-96C5-45F0-A7FC-F0DE13963445}"/>
              </a:ext>
            </a:extLst>
          </p:cNvPr>
          <p:cNvSpPr txBox="1"/>
          <p:nvPr/>
        </p:nvSpPr>
        <p:spPr>
          <a:xfrm>
            <a:off x="1447800" y="1333500"/>
            <a:ext cx="156210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DOCTOR TABLE – Normalization </a:t>
            </a:r>
          </a:p>
          <a:p>
            <a:r>
              <a:rPr lang="en-US" sz="3200" dirty="0"/>
              <a:t>Steps</a:t>
            </a:r>
          </a:p>
          <a:p>
            <a:r>
              <a:rPr lang="en-US" sz="3200" dirty="0"/>
              <a:t>Doctor(</a:t>
            </a:r>
            <a:r>
              <a:rPr lang="en-US" sz="3200" dirty="0" err="1"/>
              <a:t>doctor_id</a:t>
            </a:r>
            <a:r>
              <a:rPr lang="en-US" sz="3200" dirty="0"/>
              <a:t>, </a:t>
            </a:r>
            <a:r>
              <a:rPr lang="en-US" sz="3200" dirty="0" err="1"/>
              <a:t>first_name</a:t>
            </a:r>
            <a:r>
              <a:rPr lang="en-US" sz="3200" dirty="0"/>
              <a:t>, </a:t>
            </a:r>
            <a:r>
              <a:rPr lang="en-US" sz="3200" dirty="0" err="1"/>
              <a:t>last_name</a:t>
            </a:r>
            <a:r>
              <a:rPr lang="en-US" sz="3200" dirty="0"/>
              <a:t>, phone, </a:t>
            </a:r>
            <a:r>
              <a:rPr lang="en-US" sz="3200" dirty="0" err="1"/>
              <a:t>department_id</a:t>
            </a:r>
            <a:r>
              <a:rPr lang="en-US" sz="3200" dirty="0"/>
              <a:t>, specialization)</a:t>
            </a:r>
          </a:p>
          <a:p>
            <a:r>
              <a:rPr lang="en-US" sz="3200" b="1" dirty="0">
                <a:solidFill>
                  <a:schemeClr val="accent1"/>
                </a:solidFill>
              </a:rPr>
              <a:t>1NF</a:t>
            </a:r>
          </a:p>
          <a:p>
            <a:r>
              <a:rPr lang="en-US" sz="3200" dirty="0"/>
              <a:t>All values atomic.</a:t>
            </a:r>
          </a:p>
          <a:p>
            <a:r>
              <a:rPr lang="en-US" sz="3200" b="1" dirty="0">
                <a:solidFill>
                  <a:schemeClr val="accent1"/>
                </a:solidFill>
              </a:rPr>
              <a:t>2NF</a:t>
            </a:r>
          </a:p>
          <a:p>
            <a:r>
              <a:rPr lang="en-US" sz="3200" dirty="0"/>
              <a:t>PK = </a:t>
            </a:r>
            <a:r>
              <a:rPr lang="en-US" sz="3200" dirty="0" err="1"/>
              <a:t>doctor_id</a:t>
            </a:r>
            <a:r>
              <a:rPr lang="en-US" sz="3200" dirty="0"/>
              <a:t> </a:t>
            </a:r>
          </a:p>
          <a:p>
            <a:r>
              <a:rPr lang="en-US" sz="3200" dirty="0"/>
              <a:t>→ no partial dependencies.</a:t>
            </a:r>
          </a:p>
          <a:p>
            <a:r>
              <a:rPr lang="en-US" sz="3200" b="1" dirty="0">
                <a:solidFill>
                  <a:schemeClr val="accent1"/>
                </a:solidFill>
              </a:rPr>
              <a:t>3NF</a:t>
            </a:r>
          </a:p>
          <a:p>
            <a:r>
              <a:rPr lang="en-US" sz="3200" dirty="0"/>
              <a:t>No attribute determines another non-key attribute.</a:t>
            </a:r>
          </a:p>
          <a:p>
            <a:r>
              <a:rPr lang="en-US" sz="3200" dirty="0"/>
              <a:t>No transitive dependency.</a:t>
            </a:r>
          </a:p>
          <a:p>
            <a:r>
              <a:rPr lang="en-US" sz="3200" b="1" dirty="0">
                <a:solidFill>
                  <a:schemeClr val="accent1"/>
                </a:solidFill>
              </a:rPr>
              <a:t>BCNF</a:t>
            </a:r>
          </a:p>
          <a:p>
            <a:r>
              <a:rPr lang="en-US" sz="3200" dirty="0" err="1"/>
              <a:t>doctor_id</a:t>
            </a:r>
            <a:r>
              <a:rPr lang="en-US" sz="3200" dirty="0"/>
              <a:t> </a:t>
            </a:r>
          </a:p>
          <a:p>
            <a:r>
              <a:rPr lang="en-US" sz="3200" dirty="0"/>
              <a:t>→ all attributes</a:t>
            </a:r>
          </a:p>
          <a:p>
            <a:r>
              <a:rPr lang="en-US" sz="3200" dirty="0"/>
              <a:t>No other functional dependencies.</a:t>
            </a:r>
          </a:p>
          <a:p>
            <a:r>
              <a:rPr lang="en-US" sz="3200" dirty="0"/>
              <a:t>→ BCNF.</a:t>
            </a:r>
          </a:p>
        </p:txBody>
      </p:sp>
    </p:spTree>
    <p:extLst>
      <p:ext uri="{BB962C8B-B14F-4D97-AF65-F5344CB8AC3E}">
        <p14:creationId xmlns:p14="http://schemas.microsoft.com/office/powerpoint/2010/main" val="1029320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AA76CA-D9E5-4310-9AC2-49DEFE3629CE}"/>
              </a:ext>
            </a:extLst>
          </p:cNvPr>
          <p:cNvSpPr txBox="1"/>
          <p:nvPr/>
        </p:nvSpPr>
        <p:spPr>
          <a:xfrm>
            <a:off x="7010400" y="571500"/>
            <a:ext cx="9144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Normalization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7A00EF-B2D0-4362-B0B9-F7C860C9A5C7}"/>
              </a:ext>
            </a:extLst>
          </p:cNvPr>
          <p:cNvSpPr txBox="1"/>
          <p:nvPr/>
        </p:nvSpPr>
        <p:spPr>
          <a:xfrm>
            <a:off x="762000" y="2247900"/>
            <a:ext cx="1691640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ADMISSION TABLE – Normalization </a:t>
            </a:r>
          </a:p>
          <a:p>
            <a:r>
              <a:rPr lang="en-US" sz="3200" dirty="0"/>
              <a:t>Steps</a:t>
            </a:r>
          </a:p>
          <a:p>
            <a:r>
              <a:rPr lang="en-US" sz="3200" dirty="0"/>
              <a:t>Admission(</a:t>
            </a:r>
            <a:r>
              <a:rPr lang="en-US" sz="3200" dirty="0" err="1"/>
              <a:t>admission_id</a:t>
            </a:r>
            <a:r>
              <a:rPr lang="en-US" sz="3200" dirty="0"/>
              <a:t>, </a:t>
            </a:r>
            <a:r>
              <a:rPr lang="en-US" sz="3200" dirty="0" err="1"/>
              <a:t>patient_id</a:t>
            </a:r>
            <a:r>
              <a:rPr lang="en-US" sz="3200" dirty="0"/>
              <a:t>, </a:t>
            </a:r>
            <a:r>
              <a:rPr lang="en-US" sz="3200" dirty="0" err="1"/>
              <a:t>room_id</a:t>
            </a:r>
            <a:r>
              <a:rPr lang="en-US" sz="3200" dirty="0"/>
              <a:t>, </a:t>
            </a:r>
            <a:r>
              <a:rPr lang="en-US" sz="3200" dirty="0" err="1"/>
              <a:t>admission_date</a:t>
            </a:r>
            <a:r>
              <a:rPr lang="en-US" sz="3200" dirty="0"/>
              <a:t>, </a:t>
            </a:r>
            <a:r>
              <a:rPr lang="en-US" sz="3200" dirty="0" err="1"/>
              <a:t>discharge_date</a:t>
            </a:r>
            <a:r>
              <a:rPr lang="en-US" sz="3200" dirty="0"/>
              <a:t>, diagnosis)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1NF</a:t>
            </a:r>
          </a:p>
          <a:p>
            <a:r>
              <a:rPr lang="en-US" sz="3200" dirty="0"/>
              <a:t>All atomic.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2NF</a:t>
            </a:r>
          </a:p>
          <a:p>
            <a:r>
              <a:rPr lang="en-US" sz="3200" dirty="0"/>
              <a:t>PK = </a:t>
            </a:r>
            <a:r>
              <a:rPr lang="en-US" sz="3200" dirty="0" err="1"/>
              <a:t>admission_id</a:t>
            </a:r>
            <a:r>
              <a:rPr lang="en-US" sz="3200" dirty="0"/>
              <a:t> → all attributes </a:t>
            </a:r>
            <a:r>
              <a:rPr lang="en-US" sz="3200" dirty="0" err="1"/>
              <a:t>dependent.No</a:t>
            </a:r>
            <a:r>
              <a:rPr lang="en-US" sz="3200" dirty="0"/>
              <a:t> partial dependency.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3NF</a:t>
            </a:r>
          </a:p>
          <a:p>
            <a:r>
              <a:rPr lang="en-US" sz="3200" dirty="0"/>
              <a:t>diagnosis depends on admission, not patient.</a:t>
            </a:r>
          </a:p>
          <a:p>
            <a:r>
              <a:rPr lang="en-US" sz="3200" dirty="0"/>
              <a:t>No transitive dependency.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BCNF</a:t>
            </a:r>
          </a:p>
          <a:p>
            <a:r>
              <a:rPr lang="en-US" sz="3200" dirty="0" err="1"/>
              <a:t>admission_id</a:t>
            </a:r>
            <a:r>
              <a:rPr lang="en-US" sz="3200" dirty="0"/>
              <a:t> is the only determinant.</a:t>
            </a:r>
          </a:p>
          <a:p>
            <a:r>
              <a:rPr lang="en-US" sz="3200" dirty="0"/>
              <a:t>→ BCNF.</a:t>
            </a:r>
          </a:p>
        </p:txBody>
      </p:sp>
    </p:spTree>
    <p:extLst>
      <p:ext uri="{BB962C8B-B14F-4D97-AF65-F5344CB8AC3E}">
        <p14:creationId xmlns:p14="http://schemas.microsoft.com/office/powerpoint/2010/main" val="2030622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810</Words>
  <Application>Microsoft Office PowerPoint</Application>
  <PresentationFormat>Custom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Agrandir Medium</vt:lpstr>
      <vt:lpstr>Public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Patient Management System</dc:title>
  <dc:creator>Nibedita</dc:creator>
  <cp:lastModifiedBy>Nibedita Das</cp:lastModifiedBy>
  <cp:revision>4</cp:revision>
  <dcterms:created xsi:type="dcterms:W3CDTF">2006-08-16T00:00:00Z</dcterms:created>
  <dcterms:modified xsi:type="dcterms:W3CDTF">2025-12-07T15:54:10Z</dcterms:modified>
  <dc:identifier>DAG6c3wTYE4</dc:identifier>
</cp:coreProperties>
</file>

<file path=docProps/thumbnail.jpeg>
</file>